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12192000"/>
  <p:notesSz cx="6858000" cy="9144000"/>
  <p:embeddedFontLst>
    <p:embeddedFont>
      <p:font typeface="Lora"/>
      <p:regular r:id="rId18"/>
      <p:bold r:id="rId19"/>
      <p:italic r:id="rId20"/>
      <p:boldItalic r:id="rId21"/>
    </p:embeddedFont>
    <p:embeddedFont>
      <p:font typeface="Quattrocento Sans"/>
      <p:regular r:id="rId22"/>
      <p:bold r:id="rId23"/>
      <p:italic r:id="rId24"/>
      <p:boldItalic r:id="rId25"/>
    </p:embeddedFont>
    <p:embeddedFont>
      <p:font typeface="Roboto Light"/>
      <p:regular r:id="rId26"/>
      <p:bold r:id="rId27"/>
      <p:italic r:id="rId28"/>
      <p:boldItalic r:id="rId2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30" roundtripDataSignature="AMtx7mieeR7Xi7tRd9CQyhbwFGge6mzUp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Lora-italic.fntdata"/><Relationship Id="rId22" Type="http://schemas.openxmlformats.org/officeDocument/2006/relationships/font" Target="fonts/QuattrocentoSans-regular.fntdata"/><Relationship Id="rId21" Type="http://schemas.openxmlformats.org/officeDocument/2006/relationships/font" Target="fonts/Lora-boldItalic.fntdata"/><Relationship Id="rId24" Type="http://schemas.openxmlformats.org/officeDocument/2006/relationships/font" Target="fonts/QuattrocentoSans-italic.fntdata"/><Relationship Id="rId23" Type="http://schemas.openxmlformats.org/officeDocument/2006/relationships/font" Target="fonts/QuattrocentoSans-bold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RobotoLight-regular.fntdata"/><Relationship Id="rId25" Type="http://schemas.openxmlformats.org/officeDocument/2006/relationships/font" Target="fonts/QuattrocentoSans-boldItalic.fntdata"/><Relationship Id="rId28" Type="http://schemas.openxmlformats.org/officeDocument/2006/relationships/font" Target="fonts/RobotoLight-italic.fntdata"/><Relationship Id="rId27" Type="http://schemas.openxmlformats.org/officeDocument/2006/relationships/font" Target="fonts/RobotoLight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RobotoLight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customschemas.google.com/relationships/presentationmetadata" Target="meta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font" Target="fonts/Lora-bold.fntdata"/><Relationship Id="rId18" Type="http://schemas.openxmlformats.org/officeDocument/2006/relationships/font" Target="fonts/Lora-regular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IN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6" name="Google Shape;10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6" name="Google Shape;136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5" name="Google Shape;145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3" name="Google Shape;163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1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23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23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3200"/>
              <a:buNone/>
              <a:defRPr sz="3200"/>
            </a:lvl1pPr>
            <a:lvl2pPr indent="-4064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81" name="Google Shape;81;p23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2" name="Google Shape;82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24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4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8" name="Google Shape;88;p24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89" name="Google Shape;89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4" name="Google Shape;94;p25"/>
          <p:cNvSpPr txBox="1"/>
          <p:nvPr>
            <p:ph idx="1" type="body"/>
          </p:nvPr>
        </p:nvSpPr>
        <p:spPr>
          <a:xfrm rot="5400000">
            <a:off x="3718625" y="-1458212"/>
            <a:ext cx="4754750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95" name="Google Shape;95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6" name="Google Shape;96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6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0" name="Google Shape;100;p26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01" name="Google Shape;101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and Content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Google Shape;20;p1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Google Shape;21;p15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3" name="Google Shape;23;p1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16"/>
          <p:cNvSpPr/>
          <p:nvPr/>
        </p:nvSpPr>
        <p:spPr>
          <a:xfrm>
            <a:off x="2103120" y="3036776"/>
            <a:ext cx="798576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8" name="Google Shape;28;p16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6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2400"/>
              <a:buNone/>
              <a:defRPr sz="2400"/>
            </a:lvl1pPr>
            <a:lvl2pPr lvl="1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sz="2000"/>
            </a:lvl2pPr>
            <a:lvl3pPr lvl="2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sz="1800"/>
            </a:lvl3pPr>
            <a:lvl4pPr lvl="3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4pPr>
            <a:lvl5pPr lvl="4" algn="ctr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30" name="Google Shape;30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>
  <p:cSld name="Title and Conten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7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5" name="Google Shape;35;p17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7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1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and Content">
  <p:cSld name="1_Title and Conte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Google Shape;41;p1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9239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18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" name="Google Shape;43;p18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5" name="Google Shape;45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9"/>
          <p:cNvSpPr/>
          <p:nvPr/>
        </p:nvSpPr>
        <p:spPr>
          <a:xfrm>
            <a:off x="838200" y="4104155"/>
            <a:ext cx="7974330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" name="Google Shape;50;p19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Lora"/>
              <a:buNone/>
              <a:defRPr sz="44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9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2" name="Google Shape;52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20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" name="Google Shape;57;p20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20"/>
          <p:cNvSpPr txBox="1"/>
          <p:nvPr>
            <p:ph idx="1" type="body"/>
          </p:nvPr>
        </p:nvSpPr>
        <p:spPr>
          <a:xfrm>
            <a:off x="838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59" name="Google Shape;59;p20"/>
          <p:cNvSpPr txBox="1"/>
          <p:nvPr>
            <p:ph idx="2" type="body"/>
          </p:nvPr>
        </p:nvSpPr>
        <p:spPr>
          <a:xfrm>
            <a:off x="6172200" y="1592261"/>
            <a:ext cx="5181600" cy="45847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0" name="Google Shape;6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1"/>
          <p:cNvSpPr/>
          <p:nvPr/>
        </p:nvSpPr>
        <p:spPr>
          <a:xfrm>
            <a:off x="838200" y="914400"/>
            <a:ext cx="6252882" cy="394447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21"/>
          <p:cNvSpPr txBox="1"/>
          <p:nvPr>
            <p:ph type="title"/>
          </p:nvPr>
        </p:nvSpPr>
        <p:spPr>
          <a:xfrm>
            <a:off x="839788" y="653784"/>
            <a:ext cx="10515600" cy="74824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1"/>
          <p:cNvSpPr txBox="1"/>
          <p:nvPr>
            <p:ph idx="1" type="body"/>
          </p:nvPr>
        </p:nvSpPr>
        <p:spPr>
          <a:xfrm>
            <a:off x="839788" y="1540248"/>
            <a:ext cx="5157787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7" name="Google Shape;67;p21"/>
          <p:cNvSpPr txBox="1"/>
          <p:nvPr>
            <p:ph idx="2" type="body"/>
          </p:nvPr>
        </p:nvSpPr>
        <p:spPr>
          <a:xfrm>
            <a:off x="839788" y="2411892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8" name="Google Shape;68;p21"/>
          <p:cNvSpPr txBox="1"/>
          <p:nvPr>
            <p:ph idx="3" type="body"/>
          </p:nvPr>
        </p:nvSpPr>
        <p:spPr>
          <a:xfrm>
            <a:off x="6172200" y="1540248"/>
            <a:ext cx="5183188" cy="73342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F26724"/>
              </a:buClr>
              <a:buSzPts val="1800"/>
              <a:buNone/>
              <a:defRPr b="1" sz="1800">
                <a:solidFill>
                  <a:srgbClr val="F26724"/>
                </a:solidFill>
              </a:defRPr>
            </a:lvl1pPr>
            <a:lvl2pPr indent="-2286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69" name="Google Shape;69;p21"/>
          <p:cNvSpPr txBox="1"/>
          <p:nvPr>
            <p:ph idx="4" type="body"/>
          </p:nvPr>
        </p:nvSpPr>
        <p:spPr>
          <a:xfrm>
            <a:off x="6172200" y="2411892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800"/>
              <a:buNone/>
              <a:defRPr/>
            </a:lvl1pPr>
            <a:lvl2pPr indent="-342900" lvl="1" marL="9144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0" name="Google Shape;70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2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3"/>
          <p:cNvSpPr txBox="1"/>
          <p:nvPr>
            <p:ph type="title"/>
          </p:nvPr>
        </p:nvSpPr>
        <p:spPr>
          <a:xfrm>
            <a:off x="838200" y="681037"/>
            <a:ext cx="10515600" cy="74117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Lora"/>
              <a:buNone/>
              <a:defRPr b="0" i="0" sz="3200" u="none" cap="none" strike="noStrike">
                <a:solidFill>
                  <a:schemeClr val="dk1"/>
                </a:solidFill>
                <a:latin typeface="Lora"/>
                <a:ea typeface="Lora"/>
                <a:cs typeface="Lora"/>
                <a:sym typeface="Lor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3"/>
          <p:cNvSpPr txBox="1"/>
          <p:nvPr>
            <p:ph idx="1" type="body"/>
          </p:nvPr>
        </p:nvSpPr>
        <p:spPr>
          <a:xfrm>
            <a:off x="838200" y="1422213"/>
            <a:ext cx="10515600" cy="4754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10000"/>
              </a:lnSpc>
              <a:spcBef>
                <a:spcPts val="10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-317500" lvl="1" marL="9144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-317500" lvl="2" marL="13716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-317500" lvl="3" marL="18288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-317500" lvl="4" marL="2286000" marR="0" rtl="0" algn="l">
              <a:lnSpc>
                <a:spcPct val="110000"/>
              </a:lnSpc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95959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100" u="none" cap="none" strike="noStrike">
                <a:solidFill>
                  <a:srgbClr val="888888"/>
                </a:solidFill>
                <a:latin typeface="Roboto Light"/>
                <a:ea typeface="Roboto Light"/>
                <a:cs typeface="Roboto Light"/>
                <a:sym typeface="Roboto Light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hyperlink" Target="https://bettersolutions.com/excel/options/formulas.htm" TargetMode="Externa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png"/><Relationship Id="rId4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hyperlink" Target="https://bettersolutions.com/excel/formulas/evaluate-formula.htm" TargetMode="External"/><Relationship Id="rId4" Type="http://schemas.openxmlformats.org/officeDocument/2006/relationships/hyperlink" Target="https://bettersolutions.com/excel/options/formulas.htm" TargetMode="Externa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hyperlink" Target="https://bettersolutions.com/excel/options/formulas.htm" TargetMode="External"/><Relationship Id="rId4" Type="http://schemas.openxmlformats.org/officeDocument/2006/relationships/image" Target="../media/image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hyperlink" Target="https://bettersolutions.com/excel/formulas/error-checking-options-smart-tag.htm" TargetMode="External"/><Relationship Id="rId4" Type="http://schemas.openxmlformats.org/officeDocument/2006/relationships/hyperlink" Target="https://bettersolutions.com/excel/formulas/error-checking-result-in-an-error.htm" TargetMode="External"/><Relationship Id="rId5" Type="http://schemas.openxmlformats.org/officeDocument/2006/relationships/hyperlink" Target="https://bettersolutions.com/excel/formulas/error-checking-result-in-an-error.htm" TargetMode="External"/><Relationship Id="rId6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9" name="Google Shape;109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13786" y="1595595"/>
            <a:ext cx="4466105" cy="1122054"/>
          </a:xfrm>
          <a:prstGeom prst="rect">
            <a:avLst/>
          </a:prstGeom>
          <a:noFill/>
          <a:ln>
            <a:noFill/>
          </a:ln>
        </p:spPr>
      </p:pic>
      <p:sp>
        <p:nvSpPr>
          <p:cNvPr id="110" name="Google Shape;110;p1"/>
          <p:cNvSpPr txBox="1"/>
          <p:nvPr/>
        </p:nvSpPr>
        <p:spPr>
          <a:xfrm>
            <a:off x="669601" y="4187158"/>
            <a:ext cx="10882500" cy="1616100"/>
          </a:xfrm>
          <a:prstGeom prst="rect">
            <a:avLst/>
          </a:prstGeom>
          <a:solidFill>
            <a:srgbClr val="F7CAAC"/>
          </a:solidFill>
          <a:ln>
            <a:noFill/>
          </a:ln>
        </p:spPr>
        <p:txBody>
          <a:bodyPr anchorCtr="0" anchor="ctr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Class: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MSc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Subject : </a:t>
            </a:r>
            <a:r>
              <a:rPr b="0" i="0" lang="en-IN" sz="1800" u="none" cap="none" strike="noStrike">
                <a:solidFill>
                  <a:schemeClr val="dk1"/>
                </a:solidFill>
                <a:latin typeface="Roboto Light"/>
                <a:ea typeface="Roboto Light"/>
                <a:cs typeface="Roboto Light"/>
                <a:sym typeface="Roboto Light"/>
              </a:rPr>
              <a:t>Application of IT- Basics and Advance Excel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Chapter: 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Unit </a:t>
            </a:r>
            <a:r>
              <a:rPr lang="en-IN" sz="1800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2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Chapter </a:t>
            </a:r>
            <a:r>
              <a:rPr lang="en-IN" sz="1800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2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Chapter Name:</a:t>
            </a:r>
            <a:r>
              <a:rPr b="0" i="0" lang="en-IN" sz="1800" u="none" cap="none" strike="noStrike">
                <a:solidFill>
                  <a:srgbClr val="262626"/>
                </a:solidFill>
                <a:latin typeface="Roboto Light"/>
                <a:ea typeface="Roboto Light"/>
                <a:cs typeface="Roboto Light"/>
                <a:sym typeface="Roboto Light"/>
              </a:rPr>
              <a:t> Auditing, Error Identification, Solving and Review</a:t>
            </a:r>
            <a:endParaRPr b="0" i="0" sz="1800" u="none" cap="none" strike="noStrike">
              <a:solidFill>
                <a:srgbClr val="262626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1" name="Google Shape;111;p1"/>
          <p:cNvSpPr txBox="1"/>
          <p:nvPr/>
        </p:nvSpPr>
        <p:spPr>
          <a:xfrm>
            <a:off x="669601" y="3599717"/>
            <a:ext cx="10882577" cy="400110"/>
          </a:xfrm>
          <a:prstGeom prst="rect">
            <a:avLst/>
          </a:prstGeom>
          <a:solidFill>
            <a:srgbClr val="F2F2F2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 u="sng">
              <a:solidFill>
                <a:schemeClr val="dk1"/>
              </a:solidFill>
              <a:latin typeface="Roboto Light"/>
              <a:ea typeface="Roboto Light"/>
              <a:cs typeface="Roboto Light"/>
              <a:sym typeface="Roboto Light"/>
            </a:endParaRPr>
          </a:p>
        </p:txBody>
      </p:sp>
      <p:sp>
        <p:nvSpPr>
          <p:cNvPr id="112" name="Google Shape;112;p1"/>
          <p:cNvSpPr txBox="1"/>
          <p:nvPr>
            <p:ph idx="4294967295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IN"/>
              <a:t>‹#›</a:t>
            </a:fld>
            <a:endParaRPr/>
          </a:p>
        </p:txBody>
      </p:sp>
    </p:spTree>
  </p:cSld>
  <p:clrMapOvr>
    <a:masterClrMapping/>
  </p:clrMapOvr>
  <mc:AlternateContent>
    <mc:Choice Requires="p14">
      <p:transition spd="slow" p14:dur="700">
        <p:fade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0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p10"/>
          <p:cNvSpPr txBox="1"/>
          <p:nvPr>
            <p:ph type="title"/>
          </p:nvPr>
        </p:nvSpPr>
        <p:spPr>
          <a:xfrm flipH="1">
            <a:off x="307971" y="681038"/>
            <a:ext cx="364312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Ignoring Error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96" name="Google Shape;196;p10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7" name="Google Shape;197;p10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98" name="Google Shape;198;p10"/>
          <p:cNvSpPr txBox="1"/>
          <p:nvPr/>
        </p:nvSpPr>
        <p:spPr>
          <a:xfrm>
            <a:off x="168579" y="1566952"/>
            <a:ext cx="12023421" cy="504753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there are any errors in your formulas they will be indicated by the Error Checking Smart Tag.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the error checking rules have been switched off you can use the Error Checking dialog box instead.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Both the smart tag and the dialog box give you an option to "Ignore Error".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you ignore an particular error, the smart tag will disappear and the error will no longer appear in the Error Checking dialog box.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It is possible to reset all your "ignored errors" using a button on the Options, </a:t>
            </a:r>
            <a:r>
              <a:rPr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Formulas Tab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b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</a:b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1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p11"/>
          <p:cNvSpPr txBox="1"/>
          <p:nvPr>
            <p:ph type="title"/>
          </p:nvPr>
        </p:nvSpPr>
        <p:spPr>
          <a:xfrm flipH="1">
            <a:off x="307970" y="681038"/>
            <a:ext cx="557516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 Complete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05" name="Google Shape;205;p11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6" name="Google Shape;206;p11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07" name="Google Shape;207;p11"/>
          <p:cNvSpPr txBox="1"/>
          <p:nvPr/>
        </p:nvSpPr>
        <p:spPr>
          <a:xfrm>
            <a:off x="168579" y="1566952"/>
            <a:ext cx="12023421" cy="8002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A message box will be displayed once the whole worksheet has been checked.</a:t>
            </a:r>
            <a:b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</a:b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208" name="Google Shape;208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39731" y="3137719"/>
            <a:ext cx="6712537" cy="243354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1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4" name="Google Shape;214;p12"/>
          <p:cNvSpPr txBox="1"/>
          <p:nvPr>
            <p:ph type="title"/>
          </p:nvPr>
        </p:nvSpPr>
        <p:spPr>
          <a:xfrm flipH="1">
            <a:off x="307969" y="681038"/>
            <a:ext cx="2830487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Important 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215" name="Google Shape;215;p1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6" name="Google Shape;216;p1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217" name="Google Shape;217;p12"/>
          <p:cNvSpPr txBox="1"/>
          <p:nvPr/>
        </p:nvSpPr>
        <p:spPr>
          <a:xfrm>
            <a:off x="155575" y="1714436"/>
            <a:ext cx="12023421" cy="2215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You can choose not to ignore any errors by using the Options dialog box and clicking "Reset Ignored Errors".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If you have chosen to ignore the error by accident, pressing F2 and Enter will display the error indicator again</a:t>
            </a:r>
            <a:b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</a:b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18" name="Google Shape;118;p2"/>
          <p:cNvSpPr txBox="1"/>
          <p:nvPr>
            <p:ph type="title"/>
          </p:nvPr>
        </p:nvSpPr>
        <p:spPr>
          <a:xfrm flipH="1">
            <a:off x="307974" y="681038"/>
            <a:ext cx="402805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19" name="Google Shape;119;p2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0" name="Google Shape;120;p2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21" name="Google Shape;121;p2"/>
          <p:cNvSpPr/>
          <p:nvPr/>
        </p:nvSpPr>
        <p:spPr>
          <a:xfrm>
            <a:off x="274432" y="1674225"/>
            <a:ext cx="11643135" cy="22861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When using formulas you should always check for errors.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Formula Auditing group on the Formulas tab contains commands to help you identify and fix formula errors.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most useful command is the Error Checking drop-down.</a:t>
            </a:r>
            <a:endParaRPr i="1"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p3"/>
          <p:cNvSpPr txBox="1"/>
          <p:nvPr>
            <p:ph type="title"/>
          </p:nvPr>
        </p:nvSpPr>
        <p:spPr>
          <a:xfrm flipH="1">
            <a:off x="307974" y="681038"/>
            <a:ext cx="402805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28" name="Google Shape;128;p3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9" name="Google Shape;129;p3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130" name="Google Shape;130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1639488"/>
            <a:ext cx="12192000" cy="1432525"/>
          </a:xfrm>
          <a:prstGeom prst="rect">
            <a:avLst/>
          </a:prstGeom>
          <a:noFill/>
          <a:ln>
            <a:noFill/>
          </a:ln>
        </p:spPr>
      </p:pic>
      <p:sp>
        <p:nvSpPr>
          <p:cNvPr id="131" name="Google Shape;131;p3"/>
          <p:cNvSpPr/>
          <p:nvPr/>
        </p:nvSpPr>
        <p:spPr>
          <a:xfrm>
            <a:off x="2521974" y="1680066"/>
            <a:ext cx="737420" cy="399456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2" name="Google Shape;132;p3"/>
          <p:cNvSpPr/>
          <p:nvPr/>
        </p:nvSpPr>
        <p:spPr>
          <a:xfrm>
            <a:off x="8529484" y="2265086"/>
            <a:ext cx="1071716" cy="286384"/>
          </a:xfrm>
          <a:prstGeom prst="rect">
            <a:avLst/>
          </a:prstGeom>
          <a:noFill/>
          <a:ln cap="flat" cmpd="sng" w="12700">
            <a:solidFill>
              <a:srgbClr val="FF0000"/>
            </a:solidFill>
            <a:prstDash val="solid"/>
            <a:miter lim="800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133" name="Google Shape;133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108961" y="3429000"/>
            <a:ext cx="6056677" cy="24492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4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9" name="Google Shape;139;p4"/>
          <p:cNvSpPr txBox="1"/>
          <p:nvPr>
            <p:ph type="title"/>
          </p:nvPr>
        </p:nvSpPr>
        <p:spPr>
          <a:xfrm flipH="1">
            <a:off x="307974" y="681038"/>
            <a:ext cx="4028051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40" name="Google Shape;140;p4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4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42" name="Google Shape;142;p4"/>
          <p:cNvSpPr/>
          <p:nvPr/>
        </p:nvSpPr>
        <p:spPr>
          <a:xfrm>
            <a:off x="274432" y="1674225"/>
            <a:ext cx="11643135" cy="30209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Error Checking 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Displays the Error Checking dialog box, if your worksheet contains errors.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rgbClr val="FF0000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Trace Error 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Clicking once will trace all the arrows to cells with error values. You should remove any trace arrows before using.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rgbClr val="FF0000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rgbClr val="FF0000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Circular References 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- A sub-menu displaying the cells that contain Circular References.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5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8" name="Google Shape;148;p5"/>
          <p:cNvSpPr txBox="1"/>
          <p:nvPr>
            <p:ph type="title"/>
          </p:nvPr>
        </p:nvSpPr>
        <p:spPr>
          <a:xfrm flipH="1">
            <a:off x="307973" y="681038"/>
            <a:ext cx="6579523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 Dialog Box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49" name="Google Shape;149;p5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0" name="Google Shape;150;p5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51" name="Google Shape;151;p5"/>
          <p:cNvSpPr/>
          <p:nvPr/>
        </p:nvSpPr>
        <p:spPr>
          <a:xfrm>
            <a:off x="274432" y="1674225"/>
            <a:ext cx="11643135" cy="487723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dialog box is probably the quickest way to find any cells that contain errors on the active worksheet.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first cell that contains an error will be selected when this dialog box is displayed.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You can use this dialog box to find and investigate any errors one by one.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This dialog box is completely modeless and can only be displayed when the active worksheet contains at least one error.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The actual contents of the cell are displayed in the top left corner and a short description of the error is given below, in this case it is division by zero..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</p:spTree>
  </p:cSld>
  <p:clrMapOvr>
    <a:masterClrMapping/>
  </p:clrMapOvr>
  <p:transition spd="slow">
    <p:push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6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7" name="Google Shape;157;p6"/>
          <p:cNvSpPr txBox="1"/>
          <p:nvPr>
            <p:ph type="title"/>
          </p:nvPr>
        </p:nvSpPr>
        <p:spPr>
          <a:xfrm flipH="1">
            <a:off x="307973" y="681038"/>
            <a:ext cx="6579523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 Dialog Box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58" name="Google Shape;158;p6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p6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160" name="Google Shape;16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24861" y="1880187"/>
            <a:ext cx="8247789" cy="351042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7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6" name="Google Shape;166;p7"/>
          <p:cNvSpPr txBox="1"/>
          <p:nvPr>
            <p:ph type="title"/>
          </p:nvPr>
        </p:nvSpPr>
        <p:spPr>
          <a:xfrm flipH="1">
            <a:off x="307973" y="681038"/>
            <a:ext cx="6579523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Error Checking Dialog Box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67" name="Google Shape;167;p7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8" name="Google Shape;168;p7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69" name="Google Shape;169;p7"/>
          <p:cNvSpPr/>
          <p:nvPr/>
        </p:nvSpPr>
        <p:spPr>
          <a:xfrm>
            <a:off x="302186" y="1565966"/>
            <a:ext cx="11643135" cy="48141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b="1"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Help on this Error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 Displays a help topic relating to the specific type of error.</a:t>
            </a:r>
            <a:endParaRPr/>
          </a:p>
          <a:p>
            <a:pPr indent="-2095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b="1"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Show Calculation Steps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 Displays the </a:t>
            </a:r>
            <a:r>
              <a:rPr lang="en-IN" sz="21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Evaluate Formula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dialog box.</a:t>
            </a:r>
            <a:endParaRPr/>
          </a:p>
          <a:p>
            <a:pPr indent="-2095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b="1"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Ignore Error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 This will remove the green indicator from the top left hand corner of the cell containing the current error.</a:t>
            </a:r>
            <a:endParaRPr/>
          </a:p>
          <a:p>
            <a:pPr indent="-2095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b="1"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Edit in Formula Bar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 Allows you to edit the formula in the formula bar. Press Resume to continue after you have made the changes.</a:t>
            </a:r>
            <a:endParaRPr/>
          </a:p>
          <a:p>
            <a:pPr indent="-2095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b="1"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Options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- Displays the Excel Options, </a:t>
            </a:r>
            <a:r>
              <a:rPr lang="en-IN" sz="21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Formulas Tab</a:t>
            </a: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  <a:p>
            <a:pPr indent="-2095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None/>
            </a:pPr>
            <a:r>
              <a:t/>
            </a:r>
            <a:endParaRPr sz="21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Noto Sans Symbols"/>
              <a:buChar char="⮚"/>
            </a:pPr>
            <a:r>
              <a:rPr lang="en-IN" sz="21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You can use the Previous and Next buttons to move between the errors on the active worksheet.This option is available even if you have switched off background checking</a:t>
            </a:r>
            <a:endParaRPr/>
          </a:p>
        </p:txBody>
      </p:sp>
    </p:spTree>
  </p:cSld>
  <p:clrMapOvr>
    <a:masterClrMapping/>
  </p:clrMapOvr>
  <p:transition spd="slow">
    <p:push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8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5" name="Google Shape;175;p8"/>
          <p:cNvSpPr txBox="1"/>
          <p:nvPr>
            <p:ph type="title"/>
          </p:nvPr>
        </p:nvSpPr>
        <p:spPr>
          <a:xfrm flipH="1">
            <a:off x="307972" y="681038"/>
            <a:ext cx="6856793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Background Error Checking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76" name="Google Shape;176;p8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77" name="Google Shape;177;p8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78" name="Google Shape;178;p8"/>
          <p:cNvSpPr/>
          <p:nvPr/>
        </p:nvSpPr>
        <p:spPr>
          <a:xfrm>
            <a:off x="302186" y="1565966"/>
            <a:ext cx="11643135" cy="117750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55600" marR="5080" rtl="0" algn="l">
              <a:lnSpc>
                <a:spcPct val="1018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Excel will perform background error checking for you automatically (by default).</a:t>
            </a:r>
            <a:endParaRPr/>
          </a:p>
          <a:p>
            <a:pPr indent="-19685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55600" marR="5080" rtl="0" algn="l">
              <a:lnSpc>
                <a:spcPct val="101800"/>
              </a:lnSpc>
              <a:spcBef>
                <a:spcPts val="8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You can change this setting from the Options, </a:t>
            </a:r>
            <a:r>
              <a:rPr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Formulas Tab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pic>
        <p:nvPicPr>
          <p:cNvPr id="179" name="Google Shape;179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071870" y="3324993"/>
            <a:ext cx="9535282" cy="242687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9"/>
          <p:cNvSpPr/>
          <p:nvPr/>
        </p:nvSpPr>
        <p:spPr>
          <a:xfrm>
            <a:off x="838201" y="681038"/>
            <a:ext cx="2270760" cy="627810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rgbClr val="F26724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5" name="Google Shape;185;p9"/>
          <p:cNvSpPr txBox="1"/>
          <p:nvPr>
            <p:ph type="title"/>
          </p:nvPr>
        </p:nvSpPr>
        <p:spPr>
          <a:xfrm flipH="1">
            <a:off x="307972" y="681038"/>
            <a:ext cx="6856793" cy="678449"/>
          </a:xfrm>
          <a:prstGeom prst="rect">
            <a:avLst/>
          </a:prstGeom>
          <a:solidFill>
            <a:srgbClr val="FCD3C2"/>
          </a:solidFill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Quattrocento Sans"/>
              <a:buNone/>
            </a:pPr>
            <a:r>
              <a:rPr b="1" i="1" lang="en-IN" sz="4400">
                <a:latin typeface="Quattrocento Sans"/>
                <a:ea typeface="Quattrocento Sans"/>
                <a:cs typeface="Quattrocento Sans"/>
                <a:sym typeface="Quattrocento Sans"/>
              </a:rPr>
              <a:t>Background Error Checking</a:t>
            </a:r>
            <a:endParaRPr b="1" i="1" sz="4400"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sp>
        <p:nvSpPr>
          <p:cNvPr descr="Image result for vectors" id="186" name="Google Shape;186;p9"/>
          <p:cNvSpPr/>
          <p:nvPr/>
        </p:nvSpPr>
        <p:spPr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7" name="Google Shape;187;p9"/>
          <p:cNvSpPr txBox="1"/>
          <p:nvPr>
            <p:ph idx="1" type="body"/>
          </p:nvPr>
        </p:nvSpPr>
        <p:spPr>
          <a:xfrm>
            <a:off x="1285875" y="551374"/>
            <a:ext cx="45719" cy="4571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25000" lnSpcReduction="20000"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en-IN" sz="8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</p:txBody>
      </p:sp>
      <p:sp>
        <p:nvSpPr>
          <p:cNvPr id="188" name="Google Shape;188;p9"/>
          <p:cNvSpPr txBox="1"/>
          <p:nvPr/>
        </p:nvSpPr>
        <p:spPr>
          <a:xfrm>
            <a:off x="168579" y="1566952"/>
            <a:ext cx="6291215" cy="540147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When an error is identified, a small green triangle is displayed in the top left corner of the cell.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Selecting this cell will display a tooltip that gives you a short description as well as a </a:t>
            </a:r>
            <a:r>
              <a:rPr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Smart Tag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Most of the time the reason you are seeing a green triangle is because Excel cannot evaluate the formula.</a:t>
            </a:r>
            <a:endParaRPr/>
          </a:p>
          <a:p>
            <a:pPr indent="-19685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None/>
            </a:pPr>
            <a:r>
              <a:t/>
            </a: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  <a:p>
            <a:pPr indent="-342900" lvl="0" marL="34290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300"/>
              <a:buFont typeface="Noto Sans Symbols"/>
              <a:buChar char="⮚"/>
            </a:pP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Two of the most common formula error values are </a:t>
            </a:r>
            <a:r>
              <a:rPr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#DIV/0!</a:t>
            </a:r>
            <a:r>
              <a:rPr lang="en-IN" sz="2300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</a:rPr>
              <a:t> and </a:t>
            </a:r>
            <a:r>
              <a:rPr lang="en-IN" sz="2300" u="sng">
                <a:solidFill>
                  <a:schemeClr val="dk1"/>
                </a:solidFill>
                <a:latin typeface="Quattrocento Sans"/>
                <a:ea typeface="Quattrocento Sans"/>
                <a:cs typeface="Quattrocento Sans"/>
                <a:sym typeface="Quattrocento Sans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#VALUE!</a:t>
            </a:r>
            <a:br>
              <a:rPr lang="en-IN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2300">
              <a:solidFill>
                <a:schemeClr val="dk1"/>
              </a:solidFill>
              <a:latin typeface="Quattrocento Sans"/>
              <a:ea typeface="Quattrocento Sans"/>
              <a:cs typeface="Quattrocento Sans"/>
              <a:sym typeface="Quattrocento Sans"/>
            </a:endParaRPr>
          </a:p>
        </p:txBody>
      </p:sp>
      <p:pic>
        <p:nvPicPr>
          <p:cNvPr id="189" name="Google Shape;189;p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482216" y="2551469"/>
            <a:ext cx="5709784" cy="268420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push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AQS PPT- Zil_ Final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2019-12-10T16:16:08Z</dcterms:created>
  <dc:creator>lokesh</dc:creator>
</cp:coreProperties>
</file>